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87" r:id="rId2"/>
    <p:sldId id="398" r:id="rId3"/>
    <p:sldId id="378" r:id="rId4"/>
    <p:sldId id="403" r:id="rId5"/>
    <p:sldId id="404" r:id="rId6"/>
    <p:sldId id="405" r:id="rId7"/>
    <p:sldId id="406" r:id="rId8"/>
    <p:sldId id="407" r:id="rId9"/>
    <p:sldId id="408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20" r:id="rId20"/>
    <p:sldId id="399" r:id="rId21"/>
    <p:sldId id="419" r:id="rId22"/>
  </p:sldIdLst>
  <p:sldSz cx="6858000" cy="9144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2B"/>
    <a:srgbClr val="44BBE4"/>
    <a:srgbClr val="87AB15"/>
    <a:srgbClr val="ACD91A"/>
    <a:srgbClr val="FC7E1E"/>
    <a:srgbClr val="D09E00"/>
    <a:srgbClr val="E8354D"/>
    <a:srgbClr val="333840"/>
    <a:srgbClr val="49BAEA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203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4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0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3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63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67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9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9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22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8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87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06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EFBC-0FAD-4A48-908C-752A0A7FCE4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C940-C37A-3D4A-A1C3-BA4129EF1C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useso.cl/606/w3-article-19640.html#:~:text=y%20enfermedades%20profesionales-,Cuestionario%20de%20evaluaci%C3%B3n%20de%20riesgos%20psicosociales%20en%20el%20trabajo%20SUSESO,un%20riesgo%20para%20la%20salud" TargetMode="External"/><Relationship Id="rId5" Type="http://schemas.openxmlformats.org/officeDocument/2006/relationships/hyperlink" Target="https://chile.un.org/es/sdgs" TargetMode="External"/><Relationship Id="rId4" Type="http://schemas.openxmlformats.org/officeDocument/2006/relationships/hyperlink" Target="https://www.sistemab.org/?gclid=CjwKCAjwtdeFBhBAEiwAKOIy5679stMQSEA3B9z_CnQ1tnxArb2NIrJr1qnN-P4vlePtCY6X0CrIbxoCPzEQAvD_BwE" TargetMode="Externa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hyperlink" Target="https://awardsofhappiness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umanblooming.com/online" TargetMode="External"/><Relationship Id="rId5" Type="http://schemas.openxmlformats.org/officeDocument/2006/relationships/hyperlink" Target="http://switchmind.cl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engagemeapps.com/#/landing" TargetMode="Externa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jpe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25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ianca.caimi@switchmind.cl" TargetMode="External"/><Relationship Id="rId5" Type="http://schemas.openxmlformats.org/officeDocument/2006/relationships/hyperlink" Target="mailto:Mester.calvo@switchmind.cl" TargetMode="External"/><Relationship Id="rId4" Type="http://schemas.openxmlformats.org/officeDocument/2006/relationships/hyperlink" Target="mailto:Carem.contreras@switchmind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B124F11-5077-43BF-81F0-940FAAE698B2}"/>
              </a:ext>
            </a:extLst>
          </p:cNvPr>
          <p:cNvSpPr/>
          <p:nvPr/>
        </p:nvSpPr>
        <p:spPr>
          <a:xfrm>
            <a:off x="600214" y="10509866"/>
            <a:ext cx="49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FFFFFF"/>
                </a:solidFill>
                <a:latin typeface="Zilla Slab Light"/>
              </a:rPr>
              <a:t>Mayo, 2020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8E9E5D-B5EE-4E4D-B0F3-302B0358E943}"/>
              </a:ext>
            </a:extLst>
          </p:cNvPr>
          <p:cNvSpPr txBox="1"/>
          <p:nvPr/>
        </p:nvSpPr>
        <p:spPr>
          <a:xfrm>
            <a:off x="622248" y="2766446"/>
            <a:ext cx="3541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i="1" kern="50" dirty="0">
                <a:solidFill>
                  <a:schemeClr val="bg1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“Ser promotores y responsables de la generación de culturas organizacionales de buen trato es el puntapié inicial  para cambiar el paradigma en gestión de personas</a:t>
            </a:r>
            <a:r>
              <a:rPr lang="es-CL" sz="1200" i="1" kern="50" dirty="0" smtClean="0">
                <a:solidFill>
                  <a:schemeClr val="bg1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”.</a:t>
            </a:r>
            <a:r>
              <a:rPr lang="es-CL" sz="1200" i="1" kern="50" dirty="0" err="1" smtClean="0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Carem</a:t>
            </a:r>
            <a:r>
              <a:rPr lang="es-CL" sz="1200" i="1" kern="50" dirty="0" smtClean="0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 </a:t>
            </a:r>
            <a:r>
              <a:rPr lang="es-CL" sz="1200" i="1" kern="50" dirty="0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Contreras – M. Ester </a:t>
            </a:r>
            <a:r>
              <a:rPr lang="es-CL" sz="1200" i="1" kern="50" dirty="0" smtClean="0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Calvo Directoras </a:t>
            </a:r>
            <a:r>
              <a:rPr lang="es-CL" sz="1200" i="1" kern="50" dirty="0" err="1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Switch</a:t>
            </a:r>
            <a:r>
              <a:rPr lang="es-CL" sz="1200" i="1" kern="50" dirty="0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 </a:t>
            </a:r>
            <a:r>
              <a:rPr lang="es-CL" sz="1200" i="1" kern="50" dirty="0" err="1">
                <a:solidFill>
                  <a:schemeClr val="bg1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Mind</a:t>
            </a:r>
            <a:endParaRPr lang="es-CL" sz="1200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73" y="6057388"/>
            <a:ext cx="2812582" cy="28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" y="-110019"/>
            <a:ext cx="6858594" cy="816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0" y="6893120"/>
            <a:ext cx="5982159" cy="199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97" y="1674619"/>
            <a:ext cx="4072217" cy="507713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BAB64F3-C211-4AF3-A3A7-33E0CC176B21}"/>
              </a:ext>
            </a:extLst>
          </p:cNvPr>
          <p:cNvSpPr/>
          <p:nvPr/>
        </p:nvSpPr>
        <p:spPr>
          <a:xfrm>
            <a:off x="2358817" y="6790371"/>
            <a:ext cx="3909782" cy="221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parte las perspectivas de Organización, Colaborador y Liderazgo, nos 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identificar en qué parte de la organización se hayan los aspectos positivos o negativos del trato, y así, facilitar el diseño de planes de acción, con base en los resultados.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Medición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006311"/>
            <a:ext cx="846040" cy="4895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-711611" y="952069"/>
            <a:ext cx="575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Dimensiones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8249" y="3444729"/>
            <a:ext cx="2003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las acciones de buen trato (respeto, consideración, reconocimiento, cordialidad, empatía, solidaridad, equidad, derechos, todas sub dimensiones de Buen Trato) </a:t>
            </a:r>
          </a:p>
          <a:p>
            <a:pPr lvl="0"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puntuación de esta dimensión suma puntaje al resultado final del análisis.</a:t>
            </a:r>
          </a:p>
          <a:p>
            <a:pPr algn="ctr"/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589952" y="3531080"/>
            <a:ext cx="1939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si en la organización existen acciones de mal trato asociados a violencia, falta de respeto, inequidad, acoso (sub dimensiones de Mal trato) </a:t>
            </a:r>
          </a:p>
          <a:p>
            <a:pPr lvl="0"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dimensión resta puntaje al resultado final del análisis</a:t>
            </a:r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69937" y="2325802"/>
            <a:ext cx="1654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Buen trato</a:t>
            </a:r>
            <a:endParaRPr lang="es-CL" sz="20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927908" y="2328796"/>
            <a:ext cx="1346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Maltrato</a:t>
            </a:r>
            <a:endParaRPr lang="es-CL" sz="20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85" y="1333043"/>
            <a:ext cx="7599444" cy="75636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76" y="-105339"/>
            <a:ext cx="6858594" cy="81693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F151716-C454-44D5-BE2B-FDB2674056C6}"/>
              </a:ext>
            </a:extLst>
          </p:cNvPr>
          <p:cNvSpPr/>
          <p:nvPr/>
        </p:nvSpPr>
        <p:spPr>
          <a:xfrm>
            <a:off x="2332891" y="4135269"/>
            <a:ext cx="2214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Perspectivas</a:t>
            </a:r>
            <a:endParaRPr lang="es-CL" sz="16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78C043F-3C80-4D6A-9548-C88758EA6C41}"/>
              </a:ext>
            </a:extLst>
          </p:cNvPr>
          <p:cNvSpPr/>
          <p:nvPr/>
        </p:nvSpPr>
        <p:spPr>
          <a:xfrm>
            <a:off x="2396289" y="1020040"/>
            <a:ext cx="2214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Dimensiones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Medición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39867" y="2202939"/>
            <a:ext cx="120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Buen</a:t>
            </a:r>
          </a:p>
          <a:p>
            <a:pPr algn="ctr"/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trato</a:t>
            </a:r>
            <a:endParaRPr lang="es-CL" sz="105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470023" y="2310992"/>
            <a:ext cx="135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Maltrato</a:t>
            </a:r>
            <a:endParaRPr lang="es-CL" sz="105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2674" y="1824357"/>
            <a:ext cx="7749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Equidad en el trato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37448" y="2860454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Cordialidad</a:t>
            </a:r>
            <a:endParaRPr lang="es-CL" sz="10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840518" y="3530922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Respeto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1770077" y="3538278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Derechos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499213" y="2820100"/>
            <a:ext cx="92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Empatía y </a:t>
            </a:r>
            <a:r>
              <a:rPr lang="es-C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Solidari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-dad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537027" y="1847511"/>
            <a:ext cx="926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Sentimi-ento</a:t>
            </a: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  de reconocimiento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3443611" y="2495658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Violencia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3874581" y="3306735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Acoso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4721841" y="3421203"/>
            <a:ext cx="92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Expe-riencia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personal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5533276" y="3132246"/>
            <a:ext cx="926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Falta de respeto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5856230" y="2428616"/>
            <a:ext cx="9264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Inequidad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70871" y="4650834"/>
            <a:ext cx="135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Desde el Colaborador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2792726" y="4833707"/>
            <a:ext cx="135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Desde el Liderazgo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1166792" y="4667508"/>
            <a:ext cx="135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Desde la organización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707617" y="6195545"/>
            <a:ext cx="95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Valores</a:t>
            </a:r>
            <a:endParaRPr lang="es-CL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814760" y="6252378"/>
            <a:ext cx="1275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Comportamientos</a:t>
            </a:r>
            <a:endParaRPr lang="es-CL" sz="9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4269074" y="6182019"/>
            <a:ext cx="108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Procesos</a:t>
            </a:r>
            <a:endParaRPr lang="es-CL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489127" y="7889700"/>
            <a:ext cx="184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Cultura del Trato</a:t>
            </a:r>
            <a:endParaRPr lang="es-CL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0" y="-120091"/>
            <a:ext cx="6858594" cy="81693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2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Análisis y Diagnóstico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006311"/>
            <a:ext cx="846040" cy="4895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577361" y="952069"/>
            <a:ext cx="575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3.2 Análisis y Diagnóstico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" y="2026695"/>
            <a:ext cx="5841268" cy="42130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79645" y="2200984"/>
            <a:ext cx="3985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b="1" u="sng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Análisis estadístico</a:t>
            </a:r>
            <a: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: </a:t>
            </a:r>
            <a:b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sitúan las dimensiones de Buen Trato y Maltrato en una matriz que identifica en qué cuadrante se encuentra la organización.</a:t>
            </a:r>
            <a:b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(ver esquema siguiente)</a:t>
            </a:r>
          </a:p>
          <a:p>
            <a:endParaRPr lang="es-CL" sz="1600" dirty="0">
              <a:latin typeface="Montserrat" panose="000005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346593" y="4496778"/>
            <a:ext cx="3985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b="1" u="sng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Indicadores para toma de acciones: </a:t>
            </a:r>
            <a:br>
              <a:rPr lang="es-CL" sz="1600" b="1" u="sng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6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identifican indicadores que son fortaleza e indicadores que son oportunidad de mejora, dando pie al paso siguiente que es el plan de acción de intervención.</a:t>
            </a:r>
          </a:p>
          <a:p>
            <a:endParaRPr lang="es-CL" sz="1600" dirty="0"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9618"/>
            <a:ext cx="6858000" cy="24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-107174"/>
            <a:ext cx="6858594" cy="816935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2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Análisis y Diagnóstico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554"/>
            <a:ext cx="6858000" cy="677317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2BAB64F3-C211-4AF3-A3A7-33E0CC176B21}"/>
              </a:ext>
            </a:extLst>
          </p:cNvPr>
          <p:cNvSpPr/>
          <p:nvPr/>
        </p:nvSpPr>
        <p:spPr>
          <a:xfrm>
            <a:off x="354964" y="462192"/>
            <a:ext cx="6281442" cy="164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C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/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3894" y="1325033"/>
            <a:ext cx="6636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Todas las organizaciones que se midan podrán tener acceso a ser parte del Sello. Entrando en la categoría “Aquí se vive el buen trato” las que queden en el nivel 1 (verde), entrando en la categoría “Aun paso del buen trato” las que quedan en el nivel 2 (cuadrantes amarillos) y entrando en la categoría “Trabajando para el buen trato”, aquellas que quedan en el  nivel 3 (cuadrante rojo). Las organizaciones dependiendo de la categoría en la que son clasificados, deberán tomar compromisos de mejora demostrables, para ser parte del Sello.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5" y="3756187"/>
            <a:ext cx="6731805" cy="37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9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-106310"/>
            <a:ext cx="6858594" cy="81693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BAB64F3-C211-4AF3-A3A7-33E0CC176B21}"/>
              </a:ext>
            </a:extLst>
          </p:cNvPr>
          <p:cNvSpPr/>
          <p:nvPr/>
        </p:nvSpPr>
        <p:spPr>
          <a:xfrm>
            <a:off x="2302329" y="2391347"/>
            <a:ext cx="3975421" cy="164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/>
            </a:r>
            <a:b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Este proceso considera la entrega y presentación de plan de acción coherente con el análisis y resultados, acorde a la necesidad y capacidad de la organización de abordar el tema.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Informe y Plan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215634"/>
            <a:ext cx="846040" cy="48958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579900" y="1186145"/>
            <a:ext cx="637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3.3 Informe </a:t>
            </a:r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y</a:t>
            </a:r>
          </a:p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Plan </a:t>
            </a:r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de Acción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" y="4017981"/>
            <a:ext cx="6858000" cy="51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" y="-123464"/>
            <a:ext cx="6858594" cy="81693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BAB64F3-C211-4AF3-A3A7-33E0CC176B21}"/>
              </a:ext>
            </a:extLst>
          </p:cNvPr>
          <p:cNvSpPr/>
          <p:nvPr/>
        </p:nvSpPr>
        <p:spPr>
          <a:xfrm>
            <a:off x="1310497" y="1075995"/>
            <a:ext cx="5398774" cy="512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Intervención mensual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base del programa de acompañamiento para generar una cultura del buen trato. 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sugiere considerar a toda la organización. 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Talleres de 2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hrs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en grupos de máximo 30 participantes. </a:t>
            </a:r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/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Campaña de sensibilización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. 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Comunicar por diferentes canales, a los colaboradores sobre el programa que se está realizando, objetivos, fechas, etc.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lvl="0"/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Informe del programa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. 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entrega un informe, en función del proceso vivido por la organización, avances sugerencias, etc.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Intervenciones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163344"/>
            <a:ext cx="846040" cy="48958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579900" y="1133855"/>
            <a:ext cx="637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3.4 Intervenciones </a:t>
            </a:r>
            <a:endParaRPr lang="es-CL" sz="3200" b="1" dirty="0" smtClean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base </a:t>
            </a:r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y/o mantención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6858000" cy="41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0" y="2418543"/>
            <a:ext cx="553817" cy="465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1" y="3450310"/>
            <a:ext cx="553817" cy="4658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7" y="4433897"/>
            <a:ext cx="553817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" y="-103539"/>
            <a:ext cx="6858594" cy="81693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4837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Intervenciones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163344"/>
            <a:ext cx="846040" cy="48958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38470" y="1122838"/>
            <a:ext cx="637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3.5 Complementos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45754" y="2867155"/>
            <a:ext cx="51145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En caso de detectar otras necesidades, serán cotizadas oportunamente con un valor preferente.</a:t>
            </a:r>
            <a:b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</a:b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Las organizaciones que toman este plan, postulan a ser parte del Sello de Buen Trato organizacional.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81" y="2930889"/>
            <a:ext cx="439665" cy="3663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9" y="3633698"/>
            <a:ext cx="439665" cy="3663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" y="5075936"/>
            <a:ext cx="6858000" cy="45702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AEDEAF-BF59-4E71-A409-39F7A7D79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29" y="6526575"/>
            <a:ext cx="2018984" cy="201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92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4" y="-77623"/>
            <a:ext cx="6858594" cy="81693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40603" y="292439"/>
            <a:ext cx="345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2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Modelo de Intervención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163344"/>
            <a:ext cx="846040" cy="48958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60504" y="1111821"/>
            <a:ext cx="637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04 </a:t>
            </a:r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Modelo de Intervención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5" y="2138347"/>
            <a:ext cx="6342689" cy="56033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00" y="3557088"/>
            <a:ext cx="1760171" cy="17601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43847" y="2485363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</a:rPr>
              <a:t>Cumple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646365" y="3425233"/>
            <a:ext cx="1091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</a:rPr>
              <a:t>No Cumple</a:t>
            </a:r>
            <a:endParaRPr lang="es-CL" sz="12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53898" y="4864737"/>
            <a:ext cx="1370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Plan </a:t>
            </a:r>
            <a:endParaRPr lang="es-CL" dirty="0" smtClean="0">
              <a:solidFill>
                <a:schemeClr val="bg1">
                  <a:lumMod val="95000"/>
                </a:schemeClr>
              </a:solidFill>
              <a:latin typeface="Montserrat ExtraBold" panose="00000900000000000000" pitchFamily="50" charset="0"/>
            </a:endParaRPr>
          </a:p>
          <a:p>
            <a:pPr algn="ctr"/>
            <a:r>
              <a:rPr lang="es-CL" dirty="0" smtClean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de 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acción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09831" y="2470161"/>
            <a:ext cx="1497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Medición</a:t>
            </a:r>
          </a:p>
          <a:p>
            <a:pPr algn="ctr"/>
            <a:r>
              <a:rPr lang="es-CL" sz="1600" dirty="0" smtClean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Análisis</a:t>
            </a:r>
          </a:p>
          <a:p>
            <a:pPr algn="ctr"/>
            <a:r>
              <a:rPr lang="es-CL" sz="1600" dirty="0" smtClean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Diagnóstico</a:t>
            </a:r>
            <a:endParaRPr lang="es-CL" sz="1600" dirty="0">
              <a:solidFill>
                <a:schemeClr val="bg1">
                  <a:lumMod val="95000"/>
                </a:schemeClr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33297" y="4583092"/>
            <a:ext cx="1699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Plan de intervención complementaria y/o de mejora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949202" y="6465140"/>
            <a:ext cx="161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50" charset="0"/>
              </a:rPr>
              <a:t>Plan de intervención base o de mantención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84" y="5544679"/>
            <a:ext cx="1268445" cy="12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2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772"/>
            <a:ext cx="6858000" cy="2431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" y="-60829"/>
            <a:ext cx="6858594" cy="8169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6FC4DC-FB78-40C1-8A0C-33DC144BB0D3}"/>
              </a:ext>
            </a:extLst>
          </p:cNvPr>
          <p:cNvSpPr/>
          <p:nvPr/>
        </p:nvSpPr>
        <p:spPr>
          <a:xfrm>
            <a:off x="1189822" y="2760602"/>
            <a:ext cx="5379727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Porque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eres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una organización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consciente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Entiendes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que lo que sucede internamente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dentro de tu organización repercute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en el entorno social.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Porque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eres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una organización que reconoce sus oportunidades de mejora y siempre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busca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crecer y mejorar.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Porque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comprendes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la relación y efecto positivo del buen trato en temáticas de tales como: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3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3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3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3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Porque </a:t>
            </a:r>
            <a:r>
              <a:rPr lang="es-CL" sz="13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comprendes </a:t>
            </a:r>
            <a:r>
              <a:rPr lang="es-CL" sz="13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que todo lo anterior tiene un impacto positivo en el desarrollo y crecimiento sustentable de la organización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48C1E2-A417-4662-A5CF-1E56FC57EDFF}"/>
              </a:ext>
            </a:extLst>
          </p:cNvPr>
          <p:cNvSpPr txBox="1"/>
          <p:nvPr/>
        </p:nvSpPr>
        <p:spPr>
          <a:xfrm>
            <a:off x="1716288" y="4417132"/>
            <a:ext cx="418791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4"/>
              </a:rPr>
              <a:t>Sistema 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4"/>
              </a:rPr>
              <a:t>B</a:t>
            </a:r>
            <a:endParaRPr lang="es-CL" sz="13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Fortalecer </a:t>
            </a:r>
            <a:r>
              <a:rPr lang="es-C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tu 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5"/>
              </a:rPr>
              <a:t>Hacernos parte de los ODS; 2030 ONU</a:t>
            </a:r>
            <a:endParaRPr lang="es-CL" sz="13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6"/>
              </a:rPr>
              <a:t>Riesgo Psicosocial, 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6"/>
              </a:rPr>
              <a:t>c</a:t>
            </a:r>
            <a:r>
              <a:rPr lang="es-CL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6"/>
              </a:rPr>
              <a:t>lima laboral, 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  <a:hlinkClick r:id="rId6"/>
              </a:rPr>
              <a:t>satisfacción, bienestar, salud emocional y psicológica de la organización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81422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¿Por qué?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163344"/>
            <a:ext cx="846040" cy="48958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60504" y="1153492"/>
            <a:ext cx="637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05 </a:t>
            </a:r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¿Por qué tu organización y/o equipo debería participar en el Sello?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46" y="2866088"/>
            <a:ext cx="401169" cy="3343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46" y="3572649"/>
            <a:ext cx="401169" cy="3343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46" y="4079246"/>
            <a:ext cx="401169" cy="33430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46" y="5923274"/>
            <a:ext cx="401169" cy="3343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96" y="6588833"/>
            <a:ext cx="1666018" cy="16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772"/>
            <a:ext cx="6858000" cy="2431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" y="-78153"/>
            <a:ext cx="6858594" cy="8169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6FC4DC-FB78-40C1-8A0C-33DC144BB0D3}"/>
              </a:ext>
            </a:extLst>
          </p:cNvPr>
          <p:cNvSpPr/>
          <p:nvPr/>
        </p:nvSpPr>
        <p:spPr>
          <a:xfrm>
            <a:off x="1086877" y="2555278"/>
            <a:ext cx="5578329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Membresía Club </a:t>
            </a:r>
            <a: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“Acá vivimos Buen trato”</a:t>
            </a:r>
            <a:endParaRPr lang="es-CL" sz="12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Recibir información constantemente en temáticas de bienestar y relacionados.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Asistir gratuitamente a los eventos que se realicen </a:t>
            </a:r>
            <a: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trimestralmente para los miembros.</a:t>
            </a:r>
            <a:endParaRPr lang="es-CL" sz="12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Mantener una red de contacto con otras organizaciones que permita conocer y compartir experiencias en temáticas organizacionales.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Estar presente dentro de las publicaciones del Sello como organización certificada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Descuento en plataforma 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4"/>
              </a:rPr>
              <a:t>Engageme</a:t>
            </a:r>
            <a:endParaRPr lang="es-CL" sz="1200" b="1" kern="5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30% de descuento en los servicios de intervención de mantención realizados por 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5"/>
              </a:rPr>
              <a:t>Switch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5"/>
              </a:rPr>
              <a:t> 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5"/>
              </a:rPr>
              <a:t>Mind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Descuento en certificación de 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CHO (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Chief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 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Happiness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 </a:t>
            </a:r>
            <a:r>
              <a:rPr lang="es-CL" sz="12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officer</a:t>
            </a:r>
            <a:r>
              <a:rPr lang="es-CL" sz="1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6"/>
              </a:rPr>
              <a:t>)</a:t>
            </a:r>
            <a:endParaRPr lang="es-CL" sz="1200" b="1" kern="5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Descuento en postulaciones </a:t>
            </a:r>
            <a:r>
              <a:rPr lang="es-CL" sz="1200" b="1" kern="5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7"/>
              </a:rPr>
              <a:t>Awards of </a:t>
            </a:r>
            <a:r>
              <a:rPr lang="es-CL" sz="1200" b="1" kern="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7"/>
              </a:rPr>
              <a:t>Happinnes</a:t>
            </a:r>
            <a:r>
              <a:rPr lang="es-CL" sz="1200" b="1" kern="5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  <a:hlinkClick r:id="rId7"/>
              </a:rPr>
              <a:t> </a:t>
            </a: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(Reconocimiento internacional)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Descuento en instrumentos de medición </a:t>
            </a:r>
            <a:r>
              <a:rPr lang="es-CL" sz="1200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psicolaborales</a:t>
            </a: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Arial Unicode MS"/>
                <a:cs typeface="Arial" panose="020B0604020202020204" pitchFamily="34" charset="0"/>
              </a:rPr>
              <a:t>Y mucho más…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2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281422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El Sello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020123"/>
            <a:ext cx="846040" cy="4895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60504" y="965038"/>
            <a:ext cx="6197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06 </a:t>
            </a:r>
            <a:r>
              <a:rPr lang="es-C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¿Qué obtienen las empresas que </a:t>
            </a:r>
            <a:r>
              <a:rPr lang="es-CL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ingresan al Sello</a:t>
            </a:r>
          </a:p>
          <a:p>
            <a:r>
              <a:rPr lang="es-CL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s-CL" sz="3200" b="1" dirty="0">
                <a:solidFill>
                  <a:srgbClr val="44BBE4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“Acá vivimos Buen trato”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2557852"/>
            <a:ext cx="354620" cy="29551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2946752"/>
            <a:ext cx="354620" cy="29551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3420076"/>
            <a:ext cx="354620" cy="2955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3878371"/>
            <a:ext cx="354620" cy="29551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4414186"/>
            <a:ext cx="354620" cy="29551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4828413"/>
            <a:ext cx="354620" cy="29551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5201834"/>
            <a:ext cx="354620" cy="2955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6040083"/>
            <a:ext cx="354620" cy="2955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5658395"/>
            <a:ext cx="354620" cy="29551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6770532"/>
            <a:ext cx="354620" cy="29551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2" y="6443326"/>
            <a:ext cx="354620" cy="2955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3" y="7123834"/>
            <a:ext cx="1825498" cy="18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07" y="3050746"/>
            <a:ext cx="579602" cy="33555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07" y="3585410"/>
            <a:ext cx="579602" cy="3355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688" y="4136098"/>
            <a:ext cx="579170" cy="87180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83" y="5178474"/>
            <a:ext cx="579602" cy="3355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88" y="2498218"/>
            <a:ext cx="579602" cy="3355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2207692" y="2477257"/>
            <a:ext cx="196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La </a:t>
            </a:r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invitación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144B217-7AB5-4E89-9A1F-E5FDDB2EF6B8}"/>
              </a:ext>
            </a:extLst>
          </p:cNvPr>
          <p:cNvSpPr/>
          <p:nvPr/>
        </p:nvSpPr>
        <p:spPr>
          <a:xfrm>
            <a:off x="2240743" y="3049475"/>
            <a:ext cx="2110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7A79F61-FD61-4244-AC3F-8375E5F0B2F5}"/>
              </a:ext>
            </a:extLst>
          </p:cNvPr>
          <p:cNvSpPr/>
          <p:nvPr/>
        </p:nvSpPr>
        <p:spPr>
          <a:xfrm>
            <a:off x="2112961" y="3424222"/>
            <a:ext cx="182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srgbClr val="49BAEA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Pr</a:t>
            </a:r>
            <a:r>
              <a:rPr lang="es-CL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ograma </a:t>
            </a:r>
            <a:endParaRPr lang="es-CL" sz="20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A28298-6C0F-4C7B-9D9F-5BB25CEAFF0A}"/>
              </a:ext>
            </a:extLst>
          </p:cNvPr>
          <p:cNvSpPr/>
          <p:nvPr/>
        </p:nvSpPr>
        <p:spPr>
          <a:xfrm>
            <a:off x="2253990" y="4133495"/>
            <a:ext cx="4176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Modelo de Intervención</a:t>
            </a:r>
            <a:endParaRPr lang="es-CL" sz="20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565AADD-B683-499B-B147-A2D333C8C6C2}"/>
              </a:ext>
            </a:extLst>
          </p:cNvPr>
          <p:cNvSpPr/>
          <p:nvPr/>
        </p:nvSpPr>
        <p:spPr>
          <a:xfrm>
            <a:off x="2135401" y="4507453"/>
            <a:ext cx="1785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srgbClr val="49BAEA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s-CL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Por </a:t>
            </a:r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qué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8E3A7A2-D3C4-4C29-BC85-22CFB351ACD7}"/>
              </a:ext>
            </a:extLst>
          </p:cNvPr>
          <p:cNvSpPr/>
          <p:nvPr/>
        </p:nvSpPr>
        <p:spPr>
          <a:xfrm>
            <a:off x="2159441" y="5035799"/>
            <a:ext cx="170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srgbClr val="49BAEA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s-CL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El </a:t>
            </a:r>
            <a:r>
              <a:rPr lang="es-C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Sello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88028F5-904F-427A-A3FF-470C09784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" y="6920174"/>
            <a:ext cx="1971255" cy="197125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615625" y="2363410"/>
            <a:ext cx="66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01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600037" y="2933428"/>
            <a:ext cx="86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02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593591" y="3454831"/>
            <a:ext cx="782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03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579839" y="4007003"/>
            <a:ext cx="86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04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589124" y="4546252"/>
            <a:ext cx="782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05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579839" y="5056108"/>
            <a:ext cx="86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06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88" y="1362934"/>
            <a:ext cx="695004" cy="40237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1673924" y="1279448"/>
            <a:ext cx="2948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Tabla de Contenidos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81"/>
            <a:ext cx="6858000" cy="818029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512618" y="35141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Contenidos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" y="828487"/>
            <a:ext cx="773969" cy="447881"/>
          </a:xfrm>
          <a:prstGeom prst="rect">
            <a:avLst/>
          </a:prstGeom>
        </p:spPr>
      </p:pic>
      <p:pic>
        <p:nvPicPr>
          <p:cNvPr id="28" name="Picture 12" descr="Resultado de imagen para semillas CIS">
            <a:extLst>
              <a:ext uri="{FF2B5EF4-FFF2-40B4-BE49-F238E27FC236}">
                <a16:creationId xmlns:a16="http://schemas.microsoft.com/office/drawing/2014/main" id="{4A8B8FD5-05A9-466E-A7A6-C5F442F3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1" b="16619"/>
          <a:stretch/>
        </p:blipFill>
        <p:spPr bwMode="auto">
          <a:xfrm>
            <a:off x="505734" y="4753126"/>
            <a:ext cx="1535388" cy="8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47423" y="843574"/>
            <a:ext cx="6214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rgbClr val="333840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Han confiado en nuestros servicios…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ADCC11-EED9-446A-B8F6-89B8E1055B77}"/>
              </a:ext>
            </a:extLst>
          </p:cNvPr>
          <p:cNvGrpSpPr/>
          <p:nvPr/>
        </p:nvGrpSpPr>
        <p:grpSpPr>
          <a:xfrm>
            <a:off x="3250134" y="5389721"/>
            <a:ext cx="6694931" cy="2972492"/>
            <a:chOff x="-3487390" y="5181870"/>
            <a:chExt cx="7299346" cy="3240842"/>
          </a:xfrm>
        </p:grpSpPr>
        <p:pic>
          <p:nvPicPr>
            <p:cNvPr id="17" name="Picture 8" descr="Resultado de imagen para SENAMA">
              <a:extLst>
                <a:ext uri="{FF2B5EF4-FFF2-40B4-BE49-F238E27FC236}">
                  <a16:creationId xmlns:a16="http://schemas.microsoft.com/office/drawing/2014/main" id="{90031EBF-11FD-4C53-BCB3-81EEECA8E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2701" y="5181870"/>
              <a:ext cx="1735661" cy="157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870716B-C571-4077-B0CA-CDF7C611FD64}"/>
                </a:ext>
              </a:extLst>
            </p:cNvPr>
            <p:cNvSpPr txBox="1"/>
            <p:nvPr/>
          </p:nvSpPr>
          <p:spPr>
            <a:xfrm>
              <a:off x="-1867971" y="7013350"/>
              <a:ext cx="3672408" cy="140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Macul</a:t>
              </a:r>
            </a:p>
            <a:p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Maipú</a:t>
              </a:r>
            </a:p>
            <a:p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Ñuñoa</a:t>
              </a:r>
            </a:p>
            <a:p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San Bernardo</a:t>
              </a:r>
            </a:p>
            <a:p>
              <a:r>
                <a:rPr lang="es-CL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San Miguel</a:t>
              </a:r>
            </a:p>
            <a:p>
              <a:endParaRPr lang="es-CL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1B94FC7-CD23-4FDA-B3B2-931942872A5C}"/>
                </a:ext>
              </a:extLst>
            </p:cNvPr>
            <p:cNvSpPr/>
            <p:nvPr/>
          </p:nvSpPr>
          <p:spPr>
            <a:xfrm>
              <a:off x="-3487390" y="671556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CL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Municipios: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6C4CAB6-0282-4AF9-9B86-819267EA901C}"/>
                </a:ext>
              </a:extLst>
            </p:cNvPr>
            <p:cNvSpPr/>
            <p:nvPr/>
          </p:nvSpPr>
          <p:spPr>
            <a:xfrm>
              <a:off x="-760043" y="7034869"/>
              <a:ext cx="4571999" cy="11073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s-C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Buin</a:t>
              </a:r>
            </a:p>
            <a:p>
              <a:pPr lvl="0"/>
              <a:r>
                <a:rPr lang="es-C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El Monte</a:t>
              </a:r>
            </a:p>
            <a:p>
              <a:pPr lvl="0"/>
              <a:r>
                <a:rPr lang="es-C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Huechuraba</a:t>
              </a:r>
            </a:p>
            <a:p>
              <a:pPr lvl="0"/>
              <a:r>
                <a:rPr lang="es-C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La Pintana</a:t>
              </a:r>
            </a:p>
            <a:p>
              <a:pPr lvl="0"/>
              <a:r>
                <a:rPr lang="es-C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Lo Espejo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9950D2E-50BB-4D51-A198-04203122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34" y="5974308"/>
            <a:ext cx="1920185" cy="708991"/>
          </a:xfrm>
          <a:prstGeom prst="rect">
            <a:avLst/>
          </a:prstGeom>
        </p:spPr>
      </p:pic>
      <p:pic>
        <p:nvPicPr>
          <p:cNvPr id="25" name="Picture 2" descr="SIOM | LinkedIn">
            <a:extLst>
              <a:ext uri="{FF2B5EF4-FFF2-40B4-BE49-F238E27FC236}">
                <a16:creationId xmlns:a16="http://schemas.microsoft.com/office/drawing/2014/main" id="{82D42C02-B257-474B-8634-6DA01FEC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8" y="6549550"/>
            <a:ext cx="1129304" cy="11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23F7B15-29BC-42D2-B4F5-8367AB86E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6" y="7667019"/>
            <a:ext cx="1244088" cy="1244088"/>
          </a:xfrm>
          <a:prstGeom prst="rect">
            <a:avLst/>
          </a:prstGeom>
        </p:spPr>
      </p:pic>
      <p:pic>
        <p:nvPicPr>
          <p:cNvPr id="27" name="Picture 6" descr="Resultado de imagen para bluemedical">
            <a:extLst>
              <a:ext uri="{FF2B5EF4-FFF2-40B4-BE49-F238E27FC236}">
                <a16:creationId xmlns:a16="http://schemas.microsoft.com/office/drawing/2014/main" id="{A8E29366-72AF-4F2F-ACD5-A2249C92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6" b="38985"/>
          <a:stretch/>
        </p:blipFill>
        <p:spPr bwMode="auto">
          <a:xfrm>
            <a:off x="2109923" y="4699953"/>
            <a:ext cx="238343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Resultado de imagen para Telefonica">
            <a:extLst>
              <a:ext uri="{FF2B5EF4-FFF2-40B4-BE49-F238E27FC236}">
                <a16:creationId xmlns:a16="http://schemas.microsoft.com/office/drawing/2014/main" id="{945ADFDF-DFA1-473C-9D63-0CA4D0D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5" y="1497010"/>
            <a:ext cx="2023926" cy="7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n para veterquimica">
            <a:extLst>
              <a:ext uri="{FF2B5EF4-FFF2-40B4-BE49-F238E27FC236}">
                <a16:creationId xmlns:a16="http://schemas.microsoft.com/office/drawing/2014/main" id="{680FA269-7F2F-4B2C-ADAF-837C7A19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7" y="3988720"/>
            <a:ext cx="2766152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BDBD309-9C7C-4597-B6BC-CE904F14EB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82" y="3616688"/>
            <a:ext cx="1929858" cy="41170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3BA527F-4F78-4506-B39E-56C7DF2AF0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34" y="8093850"/>
            <a:ext cx="4125516" cy="69954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E77D56A-8821-4577-89C0-91B38E71B3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4" r="8889" b="33195"/>
          <a:stretch/>
        </p:blipFill>
        <p:spPr>
          <a:xfrm>
            <a:off x="4629088" y="4767201"/>
            <a:ext cx="1735661" cy="5959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9C3F738-1DCA-401D-B26C-42D6FA1444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07" y="2336528"/>
            <a:ext cx="1840943" cy="106712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89CE3DA-DEE9-469D-985A-857D3B85E37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34811" r="6250" b="30886"/>
          <a:stretch/>
        </p:blipFill>
        <p:spPr>
          <a:xfrm>
            <a:off x="2410150" y="2949688"/>
            <a:ext cx="1729058" cy="56323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37113A2-8C38-4FF8-9289-27B47203C1D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1" b="29179"/>
          <a:stretch/>
        </p:blipFill>
        <p:spPr>
          <a:xfrm>
            <a:off x="2222860" y="2218851"/>
            <a:ext cx="2054549" cy="5720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F5BF845-CE28-4891-A16C-42377D6E76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13" y="3594654"/>
            <a:ext cx="1532736" cy="101657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A5CC4FD-009D-4025-831D-217464E4C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63" y="7294114"/>
            <a:ext cx="2101400" cy="65179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B4FF170-9DAE-4499-BF7F-76E2A5A0A4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5" y="5240619"/>
            <a:ext cx="2196621" cy="73220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D89BD16-C52A-4FB0-A126-7A71A530FC7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80161" t="50909" r="1528" b="39716"/>
          <a:stretch/>
        </p:blipFill>
        <p:spPr>
          <a:xfrm>
            <a:off x="2496136" y="6715368"/>
            <a:ext cx="1671635" cy="5981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4D2D07D-E8D6-43F5-8EEF-2DC85C6704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5" y="3925998"/>
            <a:ext cx="1370130" cy="690102"/>
          </a:xfrm>
          <a:prstGeom prst="rect">
            <a:avLst/>
          </a:prstGeom>
        </p:spPr>
      </p:pic>
      <p:pic>
        <p:nvPicPr>
          <p:cNvPr id="44" name="Picture 2" descr="EMIN">
            <a:extLst>
              <a:ext uri="{FF2B5EF4-FFF2-40B4-BE49-F238E27FC236}">
                <a16:creationId xmlns:a16="http://schemas.microsoft.com/office/drawing/2014/main" id="{53097890-D011-4B7D-B4FC-92B33AB1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6" y="1532629"/>
            <a:ext cx="1452316" cy="6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CL - Consultores de Tecnología en Chile">
            <a:extLst>
              <a:ext uri="{FF2B5EF4-FFF2-40B4-BE49-F238E27FC236}">
                <a16:creationId xmlns:a16="http://schemas.microsoft.com/office/drawing/2014/main" id="{1D633515-FE10-4F50-BD50-AE4BAA43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3" y="1479911"/>
            <a:ext cx="1397704" cy="7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partir oferta: Práctica Profesional para Químico - Santiago">
            <a:extLst>
              <a:ext uri="{FF2B5EF4-FFF2-40B4-BE49-F238E27FC236}">
                <a16:creationId xmlns:a16="http://schemas.microsoft.com/office/drawing/2014/main" id="{08461E34-3639-4842-896D-E2217659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4" y="2997409"/>
            <a:ext cx="1400128" cy="8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59382297-C2C5-447A-8D0F-8CD420461DF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17494" r="13213" b="18377"/>
          <a:stretch/>
        </p:blipFill>
        <p:spPr>
          <a:xfrm>
            <a:off x="605728" y="5597466"/>
            <a:ext cx="1129304" cy="975647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DB65BAD4-68EA-434E-8C90-DEDB2819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9" y="2245031"/>
            <a:ext cx="1378226" cy="6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-214612"/>
            <a:ext cx="7148164" cy="851426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670420" y="185689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Switch Mind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3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B124F11-5077-43BF-81F0-940FAAE698B2}"/>
              </a:ext>
            </a:extLst>
          </p:cNvPr>
          <p:cNvSpPr/>
          <p:nvPr/>
        </p:nvSpPr>
        <p:spPr>
          <a:xfrm>
            <a:off x="600214" y="10509866"/>
            <a:ext cx="49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FFFFFF"/>
                </a:solidFill>
                <a:latin typeface="Zilla Slab Light"/>
              </a:rPr>
              <a:t>Mayo,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4" y="2814666"/>
            <a:ext cx="1419275" cy="14192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8E9E5D-B5EE-4E4D-B0F3-302B0358E943}"/>
              </a:ext>
            </a:extLst>
          </p:cNvPr>
          <p:cNvSpPr txBox="1"/>
          <p:nvPr/>
        </p:nvSpPr>
        <p:spPr>
          <a:xfrm>
            <a:off x="1309851" y="5438835"/>
            <a:ext cx="51504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1" i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Contáctanos:</a:t>
            </a:r>
          </a:p>
          <a:p>
            <a:pPr algn="ctr"/>
            <a:endParaRPr lang="es-CL" b="1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err="1" smtClean="0">
                <a:solidFill>
                  <a:schemeClr val="bg1"/>
                </a:solidFill>
                <a:latin typeface="Montserrat Light" panose="00000400000000000000" pitchFamily="50" charset="0"/>
                <a:hlinkClick r:id="rId4"/>
              </a:rPr>
              <a:t>Carem.contreras@switchmind.cl</a:t>
            </a:r>
            <a:endParaRPr lang="es-CL" b="1" i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endParaRPr lang="es-CL" b="1" i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+569 52148593</a:t>
            </a:r>
          </a:p>
          <a:p>
            <a:pPr algn="ctr"/>
            <a:endParaRPr lang="es-CL" b="1" i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err="1" smtClean="0">
                <a:solidFill>
                  <a:schemeClr val="bg1"/>
                </a:solidFill>
                <a:latin typeface="Montserrat Light" panose="00000400000000000000" pitchFamily="50" charset="0"/>
                <a:hlinkClick r:id="rId5"/>
              </a:rPr>
              <a:t>Mester.calvo@switchmind.cl</a:t>
            </a:r>
            <a:endParaRPr lang="es-CL" b="1" i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endParaRPr lang="es-CL" b="1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+569 99881678</a:t>
            </a:r>
          </a:p>
          <a:p>
            <a:pPr algn="ctr"/>
            <a:endParaRPr lang="es-CL" b="1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err="1" smtClean="0">
                <a:solidFill>
                  <a:schemeClr val="bg1"/>
                </a:solidFill>
                <a:latin typeface="Montserrat Light" panose="00000400000000000000" pitchFamily="50" charset="0"/>
                <a:hlinkClick r:id="rId6"/>
              </a:rPr>
              <a:t>Bianca.caimi@switchmind.cl</a:t>
            </a:r>
            <a:r>
              <a:rPr lang="es-CL" b="1" i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</a:p>
          <a:p>
            <a:pPr algn="ctr"/>
            <a:endParaRPr lang="es-CL" b="1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s-CL" b="1" i="1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+569 90895304</a:t>
            </a:r>
          </a:p>
          <a:p>
            <a:pPr algn="ctr"/>
            <a:endParaRPr lang="es-CL" b="1" i="1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algn="ctr"/>
            <a:endParaRPr lang="es-CL" b="1" i="1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6" y="-22034"/>
            <a:ext cx="6858594" cy="8230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1"/>
            <a:ext cx="6858000" cy="887505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E4381-7478-4FDB-AE36-0902213FAD44}"/>
              </a:ext>
            </a:extLst>
          </p:cNvPr>
          <p:cNvSpPr txBox="1"/>
          <p:nvPr/>
        </p:nvSpPr>
        <p:spPr>
          <a:xfrm>
            <a:off x="729836" y="1977943"/>
            <a:ext cx="5789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latin typeface="Montserrat" panose="00000500000000000000" pitchFamily="2" charset="0"/>
                <a:cs typeface="Arial" panose="020B0604020202020204" pitchFamily="34" charset="0"/>
              </a:rPr>
              <a:t>Somos una Consultora, que </a:t>
            </a:r>
            <a:r>
              <a:rPr lang="es-CL" sz="1400" b="1" dirty="0">
                <a:solidFill>
                  <a:srgbClr val="49BAE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vibra</a:t>
            </a:r>
            <a:r>
              <a:rPr lang="es-CL" sz="1400" b="1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CL" sz="1400" dirty="0">
                <a:latin typeface="Montserrat" panose="00000500000000000000" pitchFamily="2" charset="0"/>
                <a:cs typeface="Arial" panose="020B0604020202020204" pitchFamily="34" charset="0"/>
              </a:rPr>
              <a:t>con el </a:t>
            </a:r>
            <a:r>
              <a:rPr lang="es-CL" sz="1400" b="1" dirty="0">
                <a:latin typeface="Montserrat" panose="00000500000000000000" pitchFamily="2" charset="0"/>
                <a:cs typeface="Arial" panose="020B0604020202020204" pitchFamily="34" charset="0"/>
              </a:rPr>
              <a:t>desarrollo sostenible de organizaciones y sus integrantes,</a:t>
            </a:r>
            <a:r>
              <a:rPr lang="es-CL" sz="1400" dirty="0">
                <a:latin typeface="Montserrat" panose="00000500000000000000" pitchFamily="2" charset="0"/>
                <a:cs typeface="Arial" panose="020B0604020202020204" pitchFamily="34" charset="0"/>
              </a:rPr>
              <a:t> teniendo como </a:t>
            </a:r>
            <a:r>
              <a:rPr lang="es-CL" sz="1400" b="1" dirty="0">
                <a:solidFill>
                  <a:srgbClr val="49BAE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foco a las personas</a:t>
            </a:r>
            <a:r>
              <a:rPr lang="es-CL" sz="1400" b="1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r>
              <a:rPr lang="es-CL" sz="1400" dirty="0">
                <a:latin typeface="Montserrat" panose="00000500000000000000" pitchFamily="2" charset="0"/>
                <a:cs typeface="Arial" panose="020B0604020202020204" pitchFamily="34" charset="0"/>
              </a:rPr>
              <a:t>su evolución dentro y fuera de las </a:t>
            </a:r>
            <a:r>
              <a:rPr lang="es-CL" sz="1400" b="1" dirty="0">
                <a:solidFill>
                  <a:srgbClr val="49BAE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organizaciones</a:t>
            </a:r>
            <a:r>
              <a:rPr lang="es-CL" sz="1400" dirty="0">
                <a:latin typeface="Montserrat" panose="00000500000000000000" pitchFamily="2" charset="0"/>
                <a:cs typeface="Arial" panose="020B0604020202020204" pitchFamily="34" charset="0"/>
              </a:rPr>
              <a:t>, puesto que entendemos son el</a:t>
            </a:r>
            <a:r>
              <a:rPr lang="es-CL" sz="1400" b="1" dirty="0">
                <a:latin typeface="Montserrat" panose="00000500000000000000" pitchFamily="2" charset="0"/>
                <a:cs typeface="Arial" panose="020B0604020202020204" pitchFamily="34" charset="0"/>
              </a:rPr>
              <a:t> motor de la sociedad</a:t>
            </a:r>
            <a:r>
              <a:rPr lang="es-CL" sz="14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  <a:endParaRPr lang="es-CL" sz="1400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512618" y="351411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5357" y="3153904"/>
            <a:ext cx="46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Montserrat" panose="00000500000000000000" pitchFamily="50" charset="0"/>
                <a:cs typeface="Arial" panose="020B0604020202020204" pitchFamily="34" charset="0"/>
              </a:rPr>
              <a:t>Creemos que establecer </a:t>
            </a:r>
            <a:r>
              <a:rPr lang="es-CL" sz="1400" b="1" dirty="0">
                <a:solidFill>
                  <a:srgbClr val="49BAE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Culturas de Buen Trato</a:t>
            </a:r>
            <a:r>
              <a:rPr lang="es-CL" sz="1400" b="1" dirty="0">
                <a:solidFill>
                  <a:srgbClr val="49B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es-CL" sz="1400" dirty="0">
                <a:latin typeface="Montserrat" panose="00000500000000000000" pitchFamily="50" charset="0"/>
                <a:cs typeface="Arial" panose="020B0604020202020204" pitchFamily="34" charset="0"/>
              </a:rPr>
              <a:t>es fundamental para </a:t>
            </a:r>
            <a:r>
              <a:rPr lang="es-CL" sz="1400" dirty="0" smtClean="0">
                <a:latin typeface="Montserrat" panose="00000500000000000000" pitchFamily="50" charset="0"/>
                <a:cs typeface="Arial" panose="020B0604020202020204" pitchFamily="34" charset="0"/>
              </a:rPr>
              <a:t>la</a:t>
            </a:r>
          </a:p>
          <a:p>
            <a:r>
              <a:rPr lang="es-CL" sz="1400" dirty="0" smtClean="0">
                <a:latin typeface="Montserrat" panose="00000500000000000000" pitchFamily="50" charset="0"/>
                <a:cs typeface="Arial" panose="020B0604020202020204" pitchFamily="34" charset="0"/>
              </a:rPr>
              <a:t>Sustentabilidad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044B3A-F302-485A-850D-D86F4CE26038}"/>
              </a:ext>
            </a:extLst>
          </p:cNvPr>
          <p:cNvSpPr txBox="1"/>
          <p:nvPr/>
        </p:nvSpPr>
        <p:spPr>
          <a:xfrm>
            <a:off x="2967567" y="8459219"/>
            <a:ext cx="1316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25" b="1" dirty="0">
                <a:solidFill>
                  <a:schemeClr val="bg1"/>
                </a:solidFill>
                <a:latin typeface="Montserrat Light" panose="00000400000000000000" pitchFamily="50" charset="0"/>
                <a:ea typeface="Zilla Slab" pitchFamily="2" charset="0"/>
              </a:rPr>
              <a:t>Carem Contreras</a:t>
            </a:r>
          </a:p>
          <a:p>
            <a:r>
              <a:rPr lang="es-ES" sz="825" b="1" dirty="0">
                <a:solidFill>
                  <a:schemeClr val="bg1"/>
                </a:solidFill>
                <a:latin typeface="Montserrat Light" panose="00000400000000000000" pitchFamily="50" charset="0"/>
                <a:ea typeface="Zilla Slab" pitchFamily="2" charset="0"/>
              </a:rPr>
              <a:t>Socia fundadora, Directora ejecutiva, Coach y Consultor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273C956-58A2-4E78-B88D-5BD3D23FFD5B}"/>
              </a:ext>
            </a:extLst>
          </p:cNvPr>
          <p:cNvSpPr txBox="1"/>
          <p:nvPr/>
        </p:nvSpPr>
        <p:spPr>
          <a:xfrm>
            <a:off x="5358570" y="8476102"/>
            <a:ext cx="1499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25" b="1" dirty="0">
                <a:solidFill>
                  <a:schemeClr val="bg1"/>
                </a:solidFill>
                <a:latin typeface="Montserrat Light" panose="00000400000000000000" pitchFamily="50" charset="0"/>
                <a:ea typeface="Zilla Slab" pitchFamily="2" charset="0"/>
              </a:rPr>
              <a:t>Maria Ester Calvo</a:t>
            </a:r>
          </a:p>
          <a:p>
            <a:r>
              <a:rPr lang="es-ES" sz="825" b="1" dirty="0">
                <a:solidFill>
                  <a:schemeClr val="bg1"/>
                </a:solidFill>
                <a:latin typeface="Montserrat Light" panose="00000400000000000000" pitchFamily="50" charset="0"/>
                <a:ea typeface="Zilla Slab" pitchFamily="2" charset="0"/>
              </a:rPr>
              <a:t>Socia, Directora  Comercial, Facilitadora y Consultor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5" y="1283678"/>
            <a:ext cx="695004" cy="40237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916374" y="119247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Equipo </a:t>
            </a:r>
            <a:r>
              <a:rPr lang="es-CL" sz="3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Switch</a:t>
            </a:r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s-CL" sz="3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Mind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1017" y="3476619"/>
            <a:ext cx="6858000" cy="28588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0" y="1262855"/>
            <a:ext cx="695004" cy="4023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67632"/>
            <a:ext cx="6858000" cy="8180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6FC4DC-FB78-40C1-8A0C-33DC144BB0D3}"/>
              </a:ext>
            </a:extLst>
          </p:cNvPr>
          <p:cNvSpPr/>
          <p:nvPr/>
        </p:nvSpPr>
        <p:spPr>
          <a:xfrm>
            <a:off x="611363" y="1754353"/>
            <a:ext cx="5670903" cy="1722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El Programa y Sello “Acá se vive el Buen trato” es una </a:t>
            </a:r>
            <a:r>
              <a:rPr lang="es-CL" sz="1275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invitación a revisar el estado de nuestras prácticas 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en cuanto a relaciones organizacionales respecta.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En este sentido, </a:t>
            </a:r>
            <a:r>
              <a:rPr lang="es-CL" sz="1275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busca identificar cómo es percibido el trato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, qué elementos lo constituyen, qué debemos conservar y qué debemos modificar.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Las respuestas a</a:t>
            </a:r>
            <a:r>
              <a:rPr lang="es-CL" sz="1275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: </a:t>
            </a:r>
            <a:endParaRPr lang="es-CL" sz="1275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9A04D7-ED4B-4C01-B413-5769F81CE3F2}"/>
              </a:ext>
            </a:extLst>
          </p:cNvPr>
          <p:cNvSpPr/>
          <p:nvPr/>
        </p:nvSpPr>
        <p:spPr>
          <a:xfrm>
            <a:off x="607127" y="3718891"/>
            <a:ext cx="4429380" cy="19646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L" sz="1500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¿Cómo es el trato en mi organización?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L" sz="1500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¿Es necesario invitar a la organización y a sus colaboradores a iniciar y promover una cultura de buen trato?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L" sz="1500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¿Está nuestra organización arriesgando verse involucrada en </a:t>
            </a:r>
            <a:r>
              <a:rPr lang="es-CL" sz="15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situaciones de </a:t>
            </a:r>
            <a:r>
              <a:rPr lang="es-CL" sz="1500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maltrato por </a:t>
            </a:r>
            <a:r>
              <a:rPr lang="es-CL" sz="15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evitar tratar </a:t>
            </a:r>
            <a:r>
              <a:rPr lang="es-CL" sz="1500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el tema?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5F0D8D-8C32-40B3-9514-524E74BEBB25}"/>
              </a:ext>
            </a:extLst>
          </p:cNvPr>
          <p:cNvSpPr/>
          <p:nvPr/>
        </p:nvSpPr>
        <p:spPr>
          <a:xfrm>
            <a:off x="197509" y="6550816"/>
            <a:ext cx="3036153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Nos entregan interesantes elementos a considerar para la participación del proceso de diagnóstico que hemos diseñado.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Esta presentación ha sido pensada, escrita y diseñada con el objetivo de explicar el propósito, la </a:t>
            </a:r>
            <a: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dedicación</a:t>
            </a:r>
            <a:b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</a:br>
            <a: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y </a:t>
            </a: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el proceso que </a:t>
            </a:r>
            <a:r>
              <a:rPr lang="es-CL" sz="12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proponemos </a:t>
            </a:r>
            <a:r>
              <a:rPr lang="es-CL" sz="12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para medirnos y calificar para la obtención del Sello.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s-CL" sz="20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50" charset="0"/>
                <a:ea typeface="Arial Unicode MS"/>
                <a:cs typeface="Arial" panose="020B0604020202020204" pitchFamily="34" charset="0"/>
              </a:rPr>
              <a:t>¿Te animas?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8" y="6817258"/>
            <a:ext cx="2085245" cy="208524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607127" y="1171654"/>
            <a:ext cx="3287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01  Invitación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5306086" y="4059318"/>
            <a:ext cx="161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7200" b="1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¿?</a:t>
            </a:r>
            <a:endParaRPr lang="es-CL" sz="7200" b="1" dirty="0">
              <a:solidFill>
                <a:schemeClr val="bg1"/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300612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Invitación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" y="11857"/>
            <a:ext cx="6858594" cy="81693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E62D21F-7E78-48B6-B829-0B81FAACE9AC}"/>
              </a:ext>
            </a:extLst>
          </p:cNvPr>
          <p:cNvSpPr/>
          <p:nvPr/>
        </p:nvSpPr>
        <p:spPr>
          <a:xfrm>
            <a:off x="778566" y="1952988"/>
            <a:ext cx="5782778" cy="1722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En </a:t>
            </a:r>
            <a:r>
              <a:rPr lang="es-CL" sz="1275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Switch</a:t>
            </a:r>
            <a:r>
              <a:rPr lang="es-CL" sz="1275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s-CL" sz="1275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Mind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, frente a la diversidad de temáticas que escuchamos en nuestras conversaciones con nuestros clientes, recurrentemente surge el término </a:t>
            </a:r>
            <a:r>
              <a:rPr lang="es-CL" sz="1275" i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“maltrato”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, y más específicamente, </a:t>
            </a:r>
            <a:r>
              <a:rPr lang="es-CL" sz="1275" i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“maltrato laboral”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 </a:t>
            </a: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Lo anterior, sumado a un profundo cuestionamiento que hemos venido llevando, en 2020 diseñamos una encuesta, que sondeó las temáticas de Maltrato al interior de las Organizaciones en Chile. </a:t>
            </a: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De 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las respuestas obtenidas, es importante señalar: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4971339-9902-4392-A6E3-EE6FF3839DCB}"/>
              </a:ext>
            </a:extLst>
          </p:cNvPr>
          <p:cNvSpPr/>
          <p:nvPr/>
        </p:nvSpPr>
        <p:spPr>
          <a:xfrm>
            <a:off x="4415819" y="4463226"/>
            <a:ext cx="2145526" cy="8771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275" kern="50" dirty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Más del 80% declara haber observado en más de una oportunidad Maltrato</a:t>
            </a:r>
            <a:r>
              <a:rPr lang="es-CL" sz="1275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368344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Antecedentes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65" y="1283678"/>
            <a:ext cx="695004" cy="40237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563764" y="1189473"/>
            <a:ext cx="4434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02  Antecedentes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01" y="4125345"/>
            <a:ext cx="1516132" cy="15082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25" y="6076522"/>
            <a:ext cx="1460857" cy="150823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2712325" y="4587076"/>
            <a:ext cx="147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80%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9850235-C3DE-49CE-AE48-DA1A572F3864}"/>
              </a:ext>
            </a:extLst>
          </p:cNvPr>
          <p:cNvSpPr/>
          <p:nvPr/>
        </p:nvSpPr>
        <p:spPr>
          <a:xfrm>
            <a:off x="2780057" y="6521319"/>
            <a:ext cx="147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64%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4971339-9902-4392-A6E3-EE6FF3839DCB}"/>
              </a:ext>
            </a:extLst>
          </p:cNvPr>
          <p:cNvSpPr/>
          <p:nvPr/>
        </p:nvSpPr>
        <p:spPr>
          <a:xfrm>
            <a:off x="4415819" y="6270465"/>
            <a:ext cx="214552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4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El 64% no</a:t>
            </a:r>
            <a:r>
              <a:rPr lang="es-CL" sz="16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s-CL" sz="14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sabe</a:t>
            </a:r>
            <a:r>
              <a:rPr lang="es-CL" sz="16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s-CL" sz="1400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si su organización posee algún plan de prevención de Maltrato</a:t>
            </a:r>
            <a:r>
              <a:rPr lang="es-CL" sz="1400" b="1" kern="50" dirty="0" smtClean="0">
                <a:solidFill>
                  <a:srgbClr val="49BAEA"/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</a:t>
            </a:r>
            <a:endParaRPr lang="es-CL" sz="1400" b="1" kern="50" dirty="0">
              <a:solidFill>
                <a:srgbClr val="49BAEA"/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19" y="7945551"/>
            <a:ext cx="10380133" cy="102517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" y="3040655"/>
            <a:ext cx="2935317" cy="71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" y="68996"/>
            <a:ext cx="6858594" cy="8169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EBA72D-B872-46D3-ACE3-774AF5BA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" y="1694604"/>
            <a:ext cx="6854209" cy="4719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385277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Antecedentes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5" y="1097412"/>
            <a:ext cx="695004" cy="4023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462165" y="997880"/>
            <a:ext cx="330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Infografía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772"/>
            <a:ext cx="6858000" cy="24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-68253"/>
            <a:ext cx="6858594" cy="8169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3" y="2790474"/>
            <a:ext cx="6351507" cy="63515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6FC4DC-FB78-40C1-8A0C-33DC144BB0D3}"/>
              </a:ext>
            </a:extLst>
          </p:cNvPr>
          <p:cNvSpPr/>
          <p:nvPr/>
        </p:nvSpPr>
        <p:spPr>
          <a:xfrm>
            <a:off x="1322388" y="2678276"/>
            <a:ext cx="520367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400" b="1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Instalar el Buen Trato a través de 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intervenciones dinámicas</a:t>
            </a: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y </a:t>
            </a: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reflexiones periódicas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 Mejoras en los valores, comportamientos y procesos.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4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Promover la consciencia y desarrollo de competencias y habilidades de los colaboradores para generar una 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Cultura </a:t>
            </a: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de Buen trato (personal y laboral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4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Identificar, tratar y trabajar, problemáticas relacionadas a maltrato que pudieran estar sucediendo a nivel organizacional</a:t>
            </a:r>
            <a:r>
              <a:rPr lang="es-CL" sz="1400" kern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s-CL" sz="1400" kern="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CL" sz="14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Ser una organización reconocida como consciente y partícipe del Sello “Aquí vivimos Buen Trato”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BDEA93-B994-4045-BE9A-5F50FF39D545}"/>
              </a:ext>
            </a:extLst>
          </p:cNvPr>
          <p:cNvSpPr txBox="1"/>
          <p:nvPr/>
        </p:nvSpPr>
        <p:spPr>
          <a:xfrm>
            <a:off x="391209" y="1629452"/>
            <a:ext cx="6353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s-CL" sz="18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50" charset="0"/>
                <a:ea typeface="Arial Unicode MS"/>
                <a:cs typeface="Arial" panose="020B0604020202020204" pitchFamily="34" charset="0"/>
              </a:rPr>
              <a:t>Objetivo: </a:t>
            </a:r>
            <a:r>
              <a:rPr lang="es-CL" sz="18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Desarrollar y potenciar culturas organizacionales de Buen trato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300612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Programa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5" y="1097412"/>
            <a:ext cx="695004" cy="40237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31497" y="1014813"/>
            <a:ext cx="575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03 Programa Buen Trato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" y="3100484"/>
            <a:ext cx="452240" cy="3803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" y="4191435"/>
            <a:ext cx="452240" cy="3803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" y="5326932"/>
            <a:ext cx="452240" cy="3803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" y="6423421"/>
            <a:ext cx="452240" cy="3803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16" y="7209955"/>
            <a:ext cx="1670449" cy="167044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62353" y="2509970"/>
            <a:ext cx="274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Arial Unicode MS"/>
                <a:cs typeface="Arial" panose="020B0604020202020204" pitchFamily="34" charset="0"/>
              </a:rPr>
              <a:t>Objetivos Específicos: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481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" y="-52865"/>
            <a:ext cx="6858594" cy="8169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5" y="2444748"/>
            <a:ext cx="5998526" cy="59985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9D52CE-DFE2-44BA-8AC3-7B5891ED1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50" y="4490743"/>
            <a:ext cx="1896437" cy="189643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2F72457E-86C2-421D-9453-D3FD79CC9C53}"/>
              </a:ext>
            </a:extLst>
          </p:cNvPr>
          <p:cNvSpPr/>
          <p:nvPr/>
        </p:nvSpPr>
        <p:spPr>
          <a:xfrm>
            <a:off x="1032678" y="3441445"/>
            <a:ext cx="2202660" cy="170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Encuesta online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Entrevistas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Observación participante del equipo consultor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0595BFE-6E5D-449D-BBB4-F85577327600}"/>
              </a:ext>
            </a:extLst>
          </p:cNvPr>
          <p:cNvSpPr/>
          <p:nvPr/>
        </p:nvSpPr>
        <p:spPr>
          <a:xfrm>
            <a:off x="4092907" y="3695813"/>
            <a:ext cx="2018038" cy="170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Análisis estadístico.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Indicadores relevantes para tomar acciones.</a:t>
            </a:r>
          </a:p>
          <a:p>
            <a:pPr lvl="0"/>
            <a:endParaRPr lang="es-ES" sz="900" dirty="0">
              <a:solidFill>
                <a:schemeClr val="bg1"/>
              </a:solidFill>
              <a:latin typeface="Zilla Slab" pitchFamily="2" charset="0"/>
              <a:ea typeface="Zilla Slab" pitchFamily="2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A045AD3-7A2D-44A8-AF15-4E3572088745}"/>
              </a:ext>
            </a:extLst>
          </p:cNvPr>
          <p:cNvSpPr/>
          <p:nvPr/>
        </p:nvSpPr>
        <p:spPr>
          <a:xfrm>
            <a:off x="876026" y="6057338"/>
            <a:ext cx="2473739" cy="2060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Intervención periódica, correspondiente al plan de acción.</a:t>
            </a:r>
          </a:p>
          <a:p>
            <a:pPr>
              <a:spcBef>
                <a:spcPts val="450"/>
              </a:spcBef>
            </a:pPr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300612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Programa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0333" y="3572623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1. Proceso Medición</a:t>
            </a:r>
            <a:endParaRPr lang="es-CL" sz="1600" dirty="0">
              <a:solidFill>
                <a:schemeClr val="bg1"/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083387" y="3620273"/>
            <a:ext cx="292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2.Análisis y </a:t>
            </a:r>
            <a:b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</a:br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Diagnóstico</a:t>
            </a:r>
            <a:endParaRPr lang="es-CL" sz="1600" dirty="0">
              <a:solidFill>
                <a:schemeClr val="bg1"/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7266" y="6169515"/>
            <a:ext cx="298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4. Intervenciones</a:t>
            </a:r>
          </a:p>
          <a:p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base y/o de mantención</a:t>
            </a:r>
            <a:endParaRPr lang="es-CL" sz="1600" dirty="0">
              <a:solidFill>
                <a:schemeClr val="bg1"/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05376" y="6572460"/>
            <a:ext cx="2055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 Plan </a:t>
            </a:r>
            <a:r>
              <a:rPr lang="es-CL" sz="1600" dirty="0">
                <a:solidFill>
                  <a:schemeClr val="bg1"/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de Acción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4E5BDDB-5B21-49AF-8661-B8C7B7DC7893}"/>
              </a:ext>
            </a:extLst>
          </p:cNvPr>
          <p:cNvSpPr/>
          <p:nvPr/>
        </p:nvSpPr>
        <p:spPr>
          <a:xfrm>
            <a:off x="3620084" y="6576408"/>
            <a:ext cx="2118522" cy="134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Informe y plan de acción en función del diagnóstico.</a:t>
            </a:r>
          </a:p>
          <a:p>
            <a:pPr lvl="0"/>
            <a:endParaRPr lang="es-ES" sz="1050" dirty="0">
              <a:solidFill>
                <a:schemeClr val="bg1"/>
              </a:solidFill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57049" y="7594627"/>
            <a:ext cx="1492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Informe final del </a:t>
            </a:r>
            <a:b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</a:b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programa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.</a:t>
            </a:r>
          </a:p>
          <a:p>
            <a:endParaRPr lang="es-C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396374" y="7181541"/>
            <a:ext cx="158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Campaña de sensibilización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127498"/>
            <a:ext cx="846040" cy="489587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157364" y="1065612"/>
            <a:ext cx="5755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Programa Buen Trato</a:t>
            </a:r>
          </a:p>
          <a:p>
            <a:pPr algn="ctr"/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29" y="5898915"/>
            <a:ext cx="695579" cy="6955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03" y="5443297"/>
            <a:ext cx="718833" cy="718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17" y="2917644"/>
            <a:ext cx="654979" cy="65497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7" y="2880271"/>
            <a:ext cx="650483" cy="65048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618180" y="1448371"/>
            <a:ext cx="57550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2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  <a:p>
            <a:pPr algn="ctr"/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¿</a:t>
            </a:r>
            <a:r>
              <a: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De que se trata el programa?</a:t>
            </a:r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6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" y="-189690"/>
            <a:ext cx="6858594" cy="81693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BAB64F3-C211-4AF3-A3A7-33E0CC176B21}"/>
              </a:ext>
            </a:extLst>
          </p:cNvPr>
          <p:cNvSpPr/>
          <p:nvPr/>
        </p:nvSpPr>
        <p:spPr>
          <a:xfrm>
            <a:off x="550334" y="1402338"/>
            <a:ext cx="5762331" cy="192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metodología de medición considera el uso de 3 herramientas (ver esquema siguiente): 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Miden aspectos de la organización como: Valores, Comportamientos y Procesos. </a:t>
            </a:r>
          </a:p>
          <a:p>
            <a:pPr lvl="0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tres aspectos mencionados, en su combinación, nos darán luces de la cultura del trato actual de la organización.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3A6D24B-77D6-4C3D-AD86-55C7A52CC2CA}"/>
              </a:ext>
            </a:extLst>
          </p:cNvPr>
          <p:cNvSpPr/>
          <p:nvPr/>
        </p:nvSpPr>
        <p:spPr>
          <a:xfrm>
            <a:off x="3495685" y="179425"/>
            <a:ext cx="3458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49BAEA"/>
                </a:solidFill>
                <a:latin typeface="Montserrat Light" panose="00000400000000000000" pitchFamily="50" charset="0"/>
                <a:ea typeface="Zilla Slab" pitchFamily="2" charset="0"/>
                <a:cs typeface="Arial" panose="020B0604020202020204" pitchFamily="34" charset="0"/>
              </a:rPr>
              <a:t>Medición</a:t>
            </a:r>
            <a:endParaRPr lang="es-CL" sz="1400" b="1" dirty="0">
              <a:solidFill>
                <a:srgbClr val="49BAEA"/>
              </a:solidFill>
              <a:latin typeface="Montserrat Light" panose="000004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006311"/>
            <a:ext cx="846040" cy="48958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92CD73D-F7CA-4D2C-8D1F-CD97E96C9C02}"/>
              </a:ext>
            </a:extLst>
          </p:cNvPr>
          <p:cNvSpPr txBox="1"/>
          <p:nvPr/>
        </p:nvSpPr>
        <p:spPr>
          <a:xfrm>
            <a:off x="388719" y="944425"/>
            <a:ext cx="575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ExtraBold" panose="00000900000000000000" pitchFamily="50" charset="0"/>
                <a:ea typeface="Zilla Slab" pitchFamily="2" charset="0"/>
                <a:cs typeface="Arial" panose="020B0604020202020204" pitchFamily="34" charset="0"/>
              </a:rPr>
              <a:t>3.1 Proceso de Medición</a:t>
            </a:r>
            <a:endParaRPr lang="es-CL" sz="3200" b="1" dirty="0">
              <a:solidFill>
                <a:prstClr val="black">
                  <a:lumMod val="65000"/>
                  <a:lumOff val="35000"/>
                </a:prstClr>
              </a:solidFill>
              <a:latin typeface="Montserrat ExtraBold" panose="00000900000000000000" pitchFamily="50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9" y="3249866"/>
            <a:ext cx="6283014" cy="57413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30293" y="387289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Encuesta</a:t>
            </a:r>
            <a:endParaRPr lang="es-CL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8549" y="706469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Entrevistas/</a:t>
            </a:r>
          </a:p>
          <a:p>
            <a:r>
              <a:rPr lang="es-CL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Focus</a:t>
            </a:r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Group</a:t>
            </a:r>
            <a:endParaRPr lang="es-CL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000599" y="7064691"/>
            <a:ext cx="1517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Consultor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Observador</a:t>
            </a:r>
            <a:endParaRPr lang="es-CL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892006" y="5866950"/>
            <a:ext cx="73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Valores</a:t>
            </a:r>
            <a:endParaRPr lang="es-CL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991633" y="5917488"/>
            <a:ext cx="10038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Comportamientos</a:t>
            </a:r>
            <a:endParaRPr lang="es-CL" sz="7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292091" y="5880850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Procesos</a:t>
            </a:r>
            <a:endParaRPr lang="es-CL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443397" y="7819215"/>
            <a:ext cx="20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Cultura del Trato</a:t>
            </a:r>
            <a:endParaRPr lang="es-CL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54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25018</TotalTime>
  <Words>1311</Words>
  <Application>Microsoft Office PowerPoint</Application>
  <PresentationFormat>Presentación en pantalla 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Montserrat</vt:lpstr>
      <vt:lpstr>Montserrat ExtraBold</vt:lpstr>
      <vt:lpstr>Montserrat Light</vt:lpstr>
      <vt:lpstr>Wingdings</vt:lpstr>
      <vt:lpstr>Zilla Slab</vt:lpstr>
      <vt:lpstr>Zilla Slab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Pérez</dc:creator>
  <cp:lastModifiedBy>Carem Yanina Contreras Illanes</cp:lastModifiedBy>
  <cp:revision>402</cp:revision>
  <dcterms:created xsi:type="dcterms:W3CDTF">2019-07-03T14:51:06Z</dcterms:created>
  <dcterms:modified xsi:type="dcterms:W3CDTF">2021-09-03T15:34:36Z</dcterms:modified>
</cp:coreProperties>
</file>